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63" r:id="rId5"/>
    <p:sldId id="259" r:id="rId6"/>
    <p:sldId id="260" r:id="rId7"/>
    <p:sldId id="261" r:id="rId8"/>
    <p:sldId id="262" r:id="rId9"/>
  </p:sldIdLst>
  <p:sldSz cx="14630400" cy="8229600"/>
  <p:notesSz cx="8229600" cy="14630400"/>
  <p:embeddedFontLst>
    <p:embeddedFont>
      <p:font typeface="DM Sans" pitchFamily="2" charset="0"/>
      <p:regular r:id="rId11"/>
      <p:bold r:id="rId12"/>
    </p:embeddedFont>
    <p:embeddedFont>
      <p:font typeface="Libre Baskerville" panose="02000000000000000000" pitchFamily="2"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DFA"/>
    <a:srgbClr val="5C4E3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180"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7719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5C4E3D"/>
          </a:solidFill>
          <a:ln/>
        </p:spPr>
        <p:txBody>
          <a:bodyPr/>
          <a:lstStyle/>
          <a:p>
            <a:endParaRPr lang="en-US"/>
          </a:p>
        </p:txBody>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727716"/>
            <a:ext cx="7556421" cy="2126337"/>
          </a:xfrm>
          <a:prstGeom prst="rect">
            <a:avLst/>
          </a:prstGeom>
          <a:noFill/>
          <a:ln/>
        </p:spPr>
        <p:txBody>
          <a:bodyPr wrap="square" lIns="0" tIns="0" rIns="0" bIns="0" rtlCol="0" anchor="t"/>
          <a:lstStyle/>
          <a:p>
            <a:pPr>
              <a:lnSpc>
                <a:spcPts val="5550"/>
              </a:lnSpc>
            </a:pPr>
            <a:r>
              <a:rPr lang="en-US" sz="4450" dirty="0">
                <a:solidFill>
                  <a:srgbClr val="FFFDFA"/>
                </a:solidFill>
                <a:latin typeface="Libre Baskerville" pitchFamily="34" charset="0"/>
                <a:ea typeface="Libre Baskerville" pitchFamily="34" charset="-122"/>
                <a:cs typeface="Libre Baskerville" pitchFamily="34" charset="-120"/>
              </a:rPr>
              <a:t>Financial Performance Analysis Across Branches &amp; Regions</a:t>
            </a:r>
            <a:endParaRPr lang="en-US" sz="4450" dirty="0"/>
          </a:p>
        </p:txBody>
      </p:sp>
      <p:sp>
        <p:nvSpPr>
          <p:cNvPr id="4" name="Text 1"/>
          <p:cNvSpPr/>
          <p:nvPr/>
        </p:nvSpPr>
        <p:spPr>
          <a:xfrm>
            <a:off x="6280190" y="4194215"/>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FFFDFA"/>
                </a:solidFill>
                <a:latin typeface="DM Sans" pitchFamily="34" charset="0"/>
                <a:ea typeface="DM Sans" pitchFamily="34" charset="-122"/>
                <a:cs typeface="DM Sans" pitchFamily="34" charset="-120"/>
              </a:rPr>
              <a:t>Team Members:</a:t>
            </a:r>
            <a:endParaRPr lang="en-US" sz="1750" dirty="0"/>
          </a:p>
        </p:txBody>
      </p:sp>
      <p:sp>
        <p:nvSpPr>
          <p:cNvPr id="5" name="Text 2"/>
          <p:cNvSpPr/>
          <p:nvPr/>
        </p:nvSpPr>
        <p:spPr>
          <a:xfrm>
            <a:off x="6280190" y="4812268"/>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FFFDFA"/>
                </a:solidFill>
                <a:latin typeface="DM Sans" pitchFamily="34" charset="0"/>
                <a:ea typeface="DM Sans" pitchFamily="34" charset="-122"/>
                <a:cs typeface="DM Sans" pitchFamily="34" charset="-120"/>
              </a:rPr>
              <a:t>Abdelrahman Alaa Omar</a:t>
            </a:r>
            <a:endParaRPr lang="en-US" sz="1750" dirty="0"/>
          </a:p>
        </p:txBody>
      </p:sp>
      <p:sp>
        <p:nvSpPr>
          <p:cNvPr id="6" name="Text 3"/>
          <p:cNvSpPr/>
          <p:nvPr/>
        </p:nvSpPr>
        <p:spPr>
          <a:xfrm>
            <a:off x="6280190" y="5254466"/>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FFFDFA"/>
                </a:solidFill>
                <a:latin typeface="DM Sans" pitchFamily="34" charset="0"/>
                <a:ea typeface="DM Sans" pitchFamily="34" charset="-122"/>
                <a:cs typeface="DM Sans" pitchFamily="34" charset="-120"/>
              </a:rPr>
              <a:t>Abdelrahman Ali Hassan</a:t>
            </a:r>
            <a:endParaRPr lang="en-US" sz="1750" dirty="0"/>
          </a:p>
        </p:txBody>
      </p:sp>
      <p:sp>
        <p:nvSpPr>
          <p:cNvPr id="7" name="Text 4"/>
          <p:cNvSpPr/>
          <p:nvPr/>
        </p:nvSpPr>
        <p:spPr>
          <a:xfrm>
            <a:off x="6280190" y="5696664"/>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FFFDFA"/>
                </a:solidFill>
                <a:latin typeface="DM Sans" pitchFamily="34" charset="0"/>
                <a:ea typeface="DM Sans" pitchFamily="34" charset="-122"/>
                <a:cs typeface="DM Sans" pitchFamily="34" charset="-120"/>
              </a:rPr>
              <a:t>Lina Ashraf Mohamed</a:t>
            </a:r>
            <a:endParaRPr lang="en-US" sz="1750" dirty="0"/>
          </a:p>
        </p:txBody>
      </p:sp>
      <p:sp>
        <p:nvSpPr>
          <p:cNvPr id="8" name="Text 5"/>
          <p:cNvSpPr/>
          <p:nvPr/>
        </p:nvSpPr>
        <p:spPr>
          <a:xfrm>
            <a:off x="6280190" y="6138863"/>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FFFDFA"/>
                </a:solidFill>
                <a:latin typeface="DM Sans" pitchFamily="34" charset="0"/>
                <a:ea typeface="DM Sans" pitchFamily="34" charset="-122"/>
                <a:cs typeface="DM Sans" pitchFamily="34" charset="-120"/>
              </a:rPr>
              <a:t>Tasneem Waleed Khalaf</a:t>
            </a:r>
            <a:endParaRPr lang="en-US" sz="1750" dirty="0"/>
          </a:p>
        </p:txBody>
      </p:sp>
      <p:sp>
        <p:nvSpPr>
          <p:cNvPr id="9" name="Rectangle: Rounded Corners 8">
            <a:extLst>
              <a:ext uri="{FF2B5EF4-FFF2-40B4-BE49-F238E27FC236}">
                <a16:creationId xmlns:a16="http://schemas.microsoft.com/office/drawing/2014/main" id="{284C282D-0986-C621-FAC9-846E85F49765}"/>
              </a:ext>
            </a:extLst>
          </p:cNvPr>
          <p:cNvSpPr/>
          <p:nvPr/>
        </p:nvSpPr>
        <p:spPr>
          <a:xfrm>
            <a:off x="12782282" y="7635105"/>
            <a:ext cx="1719330" cy="472201"/>
          </a:xfrm>
          <a:prstGeom prst="roundRect">
            <a:avLst/>
          </a:prstGeom>
          <a:solidFill>
            <a:srgbClr val="5C4E3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89" y="511856"/>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Objective: Why This Project?</a:t>
            </a:r>
            <a:endParaRPr lang="en-US" sz="4450" dirty="0"/>
          </a:p>
        </p:txBody>
      </p:sp>
      <p:sp>
        <p:nvSpPr>
          <p:cNvPr id="4" name="Text 1"/>
          <p:cNvSpPr/>
          <p:nvPr/>
        </p:nvSpPr>
        <p:spPr>
          <a:xfrm>
            <a:off x="6280190" y="2077070"/>
            <a:ext cx="7556421" cy="2482898"/>
          </a:xfrm>
          <a:prstGeom prst="rect">
            <a:avLst/>
          </a:prstGeom>
          <a:noFill/>
          <a:ln/>
        </p:spPr>
        <p:txBody>
          <a:bodyPr wrap="square" lIns="0" tIns="0" rIns="0" bIns="0" rtlCol="0" anchor="t"/>
          <a:lstStyle/>
          <a:p>
            <a:pPr>
              <a:lnSpc>
                <a:spcPts val="2850"/>
              </a:lnSpc>
            </a:pPr>
            <a:r>
              <a:rPr lang="en-US" dirty="0">
                <a:latin typeface="DM Sans" pitchFamily="2" charset="0"/>
              </a:rPr>
              <a:t>The objective of this project is to analyze the financial performance of a Saudi Arabian food products company across multiple branches and regions between 2022 and 2024. By examining revenues, expenses, assets, liabilities, and cash flows, the project aims to provide insights into regional performance, financial stability, and opportunities for cost optimization and efficiency improvements.</a:t>
            </a:r>
          </a:p>
        </p:txBody>
      </p:sp>
      <p:sp>
        <p:nvSpPr>
          <p:cNvPr id="6" name="TextBox 5">
            <a:extLst>
              <a:ext uri="{FF2B5EF4-FFF2-40B4-BE49-F238E27FC236}">
                <a16:creationId xmlns:a16="http://schemas.microsoft.com/office/drawing/2014/main" id="{CDFB94CD-6A99-E4EF-51BD-FEE7EC3E3F07}"/>
              </a:ext>
            </a:extLst>
          </p:cNvPr>
          <p:cNvSpPr txBox="1"/>
          <p:nvPr/>
        </p:nvSpPr>
        <p:spPr>
          <a:xfrm>
            <a:off x="6159578" y="4461483"/>
            <a:ext cx="7556421" cy="781304"/>
          </a:xfrm>
          <a:prstGeom prst="rect">
            <a:avLst/>
          </a:prstGeom>
          <a:noFill/>
        </p:spPr>
        <p:txBody>
          <a:bodyPr wrap="square">
            <a:spAutoFit/>
          </a:bodyPr>
          <a:lstStyle/>
          <a:p>
            <a:pPr>
              <a:lnSpc>
                <a:spcPts val="5550"/>
              </a:lnSpc>
            </a:pPr>
            <a:r>
              <a:rPr lang="en-US" sz="4450" dirty="0">
                <a:solidFill>
                  <a:srgbClr val="5C4E3D"/>
                </a:solidFill>
                <a:latin typeface="Libre Baskerville" pitchFamily="34" charset="0"/>
                <a:ea typeface="Libre Baskerville" pitchFamily="34" charset="-122"/>
                <a:cs typeface="Libre Baskerville" pitchFamily="34" charset="-120"/>
              </a:rPr>
              <a:t>Why does this matter?</a:t>
            </a:r>
            <a:endParaRPr lang="en-US" sz="4450" dirty="0"/>
          </a:p>
        </p:txBody>
      </p:sp>
      <p:sp>
        <p:nvSpPr>
          <p:cNvPr id="8" name="TextBox 7">
            <a:extLst>
              <a:ext uri="{FF2B5EF4-FFF2-40B4-BE49-F238E27FC236}">
                <a16:creationId xmlns:a16="http://schemas.microsoft.com/office/drawing/2014/main" id="{1330C4A3-5877-5E11-AD17-F991E4CBDAB9}"/>
              </a:ext>
            </a:extLst>
          </p:cNvPr>
          <p:cNvSpPr txBox="1"/>
          <p:nvPr/>
        </p:nvSpPr>
        <p:spPr>
          <a:xfrm>
            <a:off x="6280189" y="5572001"/>
            <a:ext cx="7315200" cy="1179875"/>
          </a:xfrm>
          <a:prstGeom prst="rect">
            <a:avLst/>
          </a:prstGeom>
          <a:noFill/>
        </p:spPr>
        <p:txBody>
          <a:bodyPr wrap="square">
            <a:spAutoFit/>
          </a:bodyPr>
          <a:lstStyle/>
          <a:p>
            <a:pPr>
              <a:lnSpc>
                <a:spcPts val="2850"/>
              </a:lnSpc>
            </a:pPr>
            <a:r>
              <a:rPr lang="en-US" dirty="0">
                <a:solidFill>
                  <a:srgbClr val="454240"/>
                </a:solidFill>
                <a:latin typeface="DM Sans" pitchFamily="34" charset="0"/>
                <a:ea typeface="DM Sans" pitchFamily="34" charset="-122"/>
                <a:cs typeface="DM Sans" pitchFamily="34" charset="-120"/>
              </a:rPr>
              <a:t>Financial analysis supports data-driven decision-making, enabling management to allocate resources strategically, improve profitability, and strengthen financial stability.</a:t>
            </a:r>
            <a:endParaRPr lang="en-US" sz="1800" dirty="0"/>
          </a:p>
        </p:txBody>
      </p:sp>
      <p:sp>
        <p:nvSpPr>
          <p:cNvPr id="5" name="Rectangle: Rounded Corners 4">
            <a:extLst>
              <a:ext uri="{FF2B5EF4-FFF2-40B4-BE49-F238E27FC236}">
                <a16:creationId xmlns:a16="http://schemas.microsoft.com/office/drawing/2014/main" id="{074E9F82-9465-484F-2516-1F281AA2EB49}"/>
              </a:ext>
            </a:extLst>
          </p:cNvPr>
          <p:cNvSpPr/>
          <p:nvPr/>
        </p:nvSpPr>
        <p:spPr>
          <a:xfrm>
            <a:off x="12782282" y="7635105"/>
            <a:ext cx="1719330" cy="472201"/>
          </a:xfrm>
          <a:prstGeom prst="roundRect">
            <a:avLst/>
          </a:prstGeom>
          <a:solidFill>
            <a:srgbClr val="FFFD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07914"/>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Data Source</a:t>
            </a:r>
            <a:endParaRPr lang="en-US" sz="4450" dirty="0"/>
          </a:p>
        </p:txBody>
      </p:sp>
      <p:sp>
        <p:nvSpPr>
          <p:cNvPr id="4" name="Text 1"/>
          <p:cNvSpPr/>
          <p:nvPr/>
        </p:nvSpPr>
        <p:spPr>
          <a:xfrm>
            <a:off x="6280190" y="2346159"/>
            <a:ext cx="7772694" cy="5221704"/>
          </a:xfrm>
          <a:prstGeom prst="rect">
            <a:avLst/>
          </a:prstGeom>
          <a:noFill/>
          <a:ln/>
        </p:spPr>
        <p:txBody>
          <a:bodyPr wrap="square" lIns="0" tIns="0" rIns="0" bIns="0" rtlCol="0" anchor="t"/>
          <a:lstStyle/>
          <a:p>
            <a:pPr>
              <a:lnSpc>
                <a:spcPts val="2850"/>
              </a:lnSpc>
            </a:pPr>
            <a:r>
              <a:rPr lang="en-US" b="1" dirty="0">
                <a:solidFill>
                  <a:srgbClr val="454240"/>
                </a:solidFill>
                <a:latin typeface="DM Sans" pitchFamily="34" charset="0"/>
                <a:ea typeface="DM Sans" pitchFamily="34" charset="-122"/>
                <a:cs typeface="DM Sans" pitchFamily="34" charset="-120"/>
              </a:rPr>
              <a:t>Dataset Origin: </a:t>
            </a:r>
            <a:r>
              <a:rPr lang="en-US" dirty="0">
                <a:solidFill>
                  <a:srgbClr val="454240"/>
                </a:solidFill>
                <a:latin typeface="DM Sans" pitchFamily="34" charset="0"/>
                <a:ea typeface="DM Sans" pitchFamily="34" charset="-122"/>
                <a:cs typeface="DM Sans" pitchFamily="34" charset="-120"/>
              </a:rPr>
              <a:t>Internal financial records (2022 – 2024)</a:t>
            </a:r>
          </a:p>
          <a:p>
            <a:pPr>
              <a:lnSpc>
                <a:spcPts val="2850"/>
              </a:lnSpc>
            </a:pPr>
            <a:r>
              <a:rPr lang="en-US" b="1" dirty="0">
                <a:solidFill>
                  <a:srgbClr val="454240"/>
                </a:solidFill>
                <a:latin typeface="DM Sans" pitchFamily="34" charset="0"/>
                <a:ea typeface="DM Sans" pitchFamily="34" charset="-122"/>
                <a:cs typeface="DM Sans" pitchFamily="34" charset="-120"/>
              </a:rPr>
              <a:t>Data Structure: </a:t>
            </a:r>
          </a:p>
          <a:p>
            <a:pPr>
              <a:lnSpc>
                <a:spcPts val="2850"/>
              </a:lnSpc>
            </a:pPr>
            <a:r>
              <a:rPr lang="en-US" dirty="0">
                <a:solidFill>
                  <a:srgbClr val="454240"/>
                </a:solidFill>
                <a:latin typeface="DM Sans" pitchFamily="34" charset="0"/>
                <a:ea typeface="DM Sans" pitchFamily="34" charset="-122"/>
                <a:cs typeface="DM Sans" pitchFamily="34" charset="-120"/>
              </a:rPr>
              <a:t>Monthly data for each branch across multiple regions. </a:t>
            </a:r>
          </a:p>
          <a:p>
            <a:pPr>
              <a:lnSpc>
                <a:spcPts val="2850"/>
              </a:lnSpc>
            </a:pPr>
            <a:r>
              <a:rPr lang="en-US" b="1" dirty="0">
                <a:solidFill>
                  <a:srgbClr val="454240"/>
                </a:solidFill>
                <a:latin typeface="DM Sans" pitchFamily="34" charset="0"/>
                <a:ea typeface="DM Sans" pitchFamily="34" charset="-122"/>
                <a:cs typeface="DM Sans" pitchFamily="34" charset="-120"/>
              </a:rPr>
              <a:t>Key Variables:</a:t>
            </a:r>
          </a:p>
          <a:p>
            <a:pPr>
              <a:lnSpc>
                <a:spcPts val="2850"/>
              </a:lnSpc>
            </a:pPr>
            <a:r>
              <a:rPr lang="en-US" dirty="0">
                <a:solidFill>
                  <a:srgbClr val="454240"/>
                </a:solidFill>
                <a:latin typeface="DM Sans" pitchFamily="34" charset="0"/>
                <a:ea typeface="DM Sans" pitchFamily="34" charset="-122"/>
                <a:cs typeface="DM Sans" pitchFamily="34" charset="-120"/>
              </a:rPr>
              <a:t>Revenue &amp; COGS → Profitability </a:t>
            </a:r>
            <a:r>
              <a:rPr lang="en-US" dirty="0" err="1">
                <a:solidFill>
                  <a:srgbClr val="454240"/>
                </a:solidFill>
                <a:latin typeface="DM Sans" pitchFamily="34" charset="0"/>
                <a:ea typeface="DM Sans" pitchFamily="34" charset="-122"/>
                <a:cs typeface="DM Sans" pitchFamily="34" charset="-120"/>
              </a:rPr>
              <a:t>tracking.Gross</a:t>
            </a:r>
            <a:endParaRPr lang="en-US" dirty="0">
              <a:solidFill>
                <a:srgbClr val="454240"/>
              </a:solidFill>
              <a:latin typeface="DM Sans" pitchFamily="34" charset="0"/>
              <a:ea typeface="DM Sans" pitchFamily="34" charset="-122"/>
              <a:cs typeface="DM Sans" pitchFamily="34" charset="-120"/>
            </a:endParaRPr>
          </a:p>
          <a:p>
            <a:pPr>
              <a:lnSpc>
                <a:spcPts val="2850"/>
              </a:lnSpc>
            </a:pPr>
            <a:r>
              <a:rPr lang="en-US" dirty="0">
                <a:solidFill>
                  <a:srgbClr val="454240"/>
                </a:solidFill>
                <a:latin typeface="DM Sans" pitchFamily="34" charset="0"/>
                <a:ea typeface="DM Sans" pitchFamily="34" charset="-122"/>
                <a:cs typeface="DM Sans" pitchFamily="34" charset="-120"/>
              </a:rPr>
              <a:t>Profit &amp; Net Profit → Profitability insights.</a:t>
            </a:r>
          </a:p>
          <a:p>
            <a:pPr>
              <a:lnSpc>
                <a:spcPts val="2850"/>
              </a:lnSpc>
            </a:pPr>
            <a:r>
              <a:rPr lang="en-US" dirty="0">
                <a:solidFill>
                  <a:srgbClr val="454240"/>
                </a:solidFill>
                <a:latin typeface="DM Sans" pitchFamily="34" charset="0"/>
                <a:ea typeface="DM Sans" pitchFamily="34" charset="-122"/>
                <a:cs typeface="DM Sans" pitchFamily="34" charset="-120"/>
              </a:rPr>
              <a:t>Operating &amp; Cash Flows → Liquidity and sustainability measures.</a:t>
            </a:r>
          </a:p>
          <a:p>
            <a:pPr>
              <a:lnSpc>
                <a:spcPts val="2850"/>
              </a:lnSpc>
            </a:pPr>
            <a:r>
              <a:rPr lang="en-US" dirty="0">
                <a:solidFill>
                  <a:srgbClr val="454240"/>
                </a:solidFill>
                <a:latin typeface="DM Sans" pitchFamily="34" charset="0"/>
                <a:ea typeface="DM Sans" pitchFamily="34" charset="-122"/>
                <a:cs typeface="DM Sans" pitchFamily="34" charset="-120"/>
              </a:rPr>
              <a:t>Assets, Liabilities, Equity → Financial stability and solvency.</a:t>
            </a:r>
          </a:p>
          <a:p>
            <a:pPr>
              <a:lnSpc>
                <a:spcPts val="2850"/>
              </a:lnSpc>
            </a:pPr>
            <a:r>
              <a:rPr lang="en-US" b="1" dirty="0">
                <a:solidFill>
                  <a:srgbClr val="454240"/>
                </a:solidFill>
                <a:latin typeface="DM Sans" pitchFamily="34" charset="0"/>
                <a:ea typeface="DM Sans" pitchFamily="34" charset="-122"/>
                <a:cs typeface="DM Sans" pitchFamily="34" charset="-120"/>
              </a:rPr>
              <a:t>Additional Dimension: </a:t>
            </a:r>
            <a:r>
              <a:rPr lang="en-US" dirty="0">
                <a:solidFill>
                  <a:srgbClr val="454240"/>
                </a:solidFill>
                <a:latin typeface="DM Sans" pitchFamily="34" charset="0"/>
                <a:ea typeface="DM Sans" pitchFamily="34" charset="-122"/>
                <a:cs typeface="DM Sans" pitchFamily="34" charset="-120"/>
              </a:rPr>
              <a:t>Region classification added to enable regional performance comparison.</a:t>
            </a:r>
            <a:endParaRPr lang="en-US" dirty="0"/>
          </a:p>
        </p:txBody>
      </p:sp>
      <p:sp>
        <p:nvSpPr>
          <p:cNvPr id="5" name="Rectangle: Rounded Corners 4">
            <a:extLst>
              <a:ext uri="{FF2B5EF4-FFF2-40B4-BE49-F238E27FC236}">
                <a16:creationId xmlns:a16="http://schemas.microsoft.com/office/drawing/2014/main" id="{F4E75FFC-BA6A-D7BE-D472-6A94A8E41F1E}"/>
              </a:ext>
            </a:extLst>
          </p:cNvPr>
          <p:cNvSpPr/>
          <p:nvPr/>
        </p:nvSpPr>
        <p:spPr>
          <a:xfrm>
            <a:off x="12782282" y="7635105"/>
            <a:ext cx="1719330" cy="472201"/>
          </a:xfrm>
          <a:prstGeom prst="roundRect">
            <a:avLst/>
          </a:prstGeom>
          <a:solidFill>
            <a:srgbClr val="FFFD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38720"/>
            <a:ext cx="5902881" cy="708779"/>
          </a:xfrm>
          <a:prstGeom prst="rect">
            <a:avLst/>
          </a:prstGeom>
          <a:noFill/>
          <a:ln/>
        </p:spPr>
        <p:txBody>
          <a:bodyPr wrap="none" lIns="0" tIns="0" rIns="0" bIns="0" rtlCol="0" anchor="t"/>
          <a:lstStyle/>
          <a:p>
            <a:pPr marL="0" indent="0" algn="l">
              <a:lnSpc>
                <a:spcPts val="5550"/>
              </a:lnSpc>
              <a:buNone/>
            </a:pPr>
            <a:r>
              <a:rPr lang="en-US" sz="4450" dirty="0">
                <a:solidFill>
                  <a:srgbClr val="B88E23"/>
                </a:solidFill>
                <a:latin typeface="Libre Baskerville" pitchFamily="34" charset="0"/>
                <a:ea typeface="Libre Baskerville" pitchFamily="34" charset="-122"/>
                <a:cs typeface="Libre Baskerville" pitchFamily="34" charset="-120"/>
              </a:rPr>
              <a:t>About the Company</a:t>
            </a:r>
            <a:endParaRPr lang="en-US" sz="4450" dirty="0"/>
          </a:p>
        </p:txBody>
      </p:sp>
      <p:sp>
        <p:nvSpPr>
          <p:cNvPr id="4" name="Text 1"/>
          <p:cNvSpPr/>
          <p:nvPr/>
        </p:nvSpPr>
        <p:spPr>
          <a:xfrm>
            <a:off x="6280190" y="3187660"/>
            <a:ext cx="7556421" cy="2903220"/>
          </a:xfrm>
          <a:prstGeom prst="rect">
            <a:avLst/>
          </a:prstGeom>
          <a:noFill/>
          <a:ln/>
        </p:spPr>
        <p:txBody>
          <a:bodyPr wrap="square" lIns="0" tIns="0" rIns="0" bIns="0" rtlCol="0" anchor="t"/>
          <a:lstStyle/>
          <a:p>
            <a:pPr>
              <a:lnSpc>
                <a:spcPct val="150000"/>
              </a:lnSpc>
            </a:pPr>
            <a:r>
              <a:rPr lang="en-US" sz="1750" dirty="0">
                <a:latin typeface="DM Sans" pitchFamily="2" charset="0"/>
              </a:rPr>
              <a:t>The company is a multi-branch food business organization operating across Saudi Arabia, with presence in Central, Western, Eastern, Northern, and Southern regions. It generates revenue from diverse operations while focusing on sustainable financial performance. The company’s operations are based on managing revenues, expenses, assets, and cash flows at both branch and regional levels. Its vision is to strengthen regional presence, optimize resources, and ensure long-term profitability.</a:t>
            </a:r>
          </a:p>
        </p:txBody>
      </p:sp>
      <p:sp>
        <p:nvSpPr>
          <p:cNvPr id="5" name="Rectangle: Rounded Corners 4">
            <a:extLst>
              <a:ext uri="{FF2B5EF4-FFF2-40B4-BE49-F238E27FC236}">
                <a16:creationId xmlns:a16="http://schemas.microsoft.com/office/drawing/2014/main" id="{990B9F4F-C25B-EBB9-D873-0EC5267ED743}"/>
              </a:ext>
            </a:extLst>
          </p:cNvPr>
          <p:cNvSpPr/>
          <p:nvPr/>
        </p:nvSpPr>
        <p:spPr>
          <a:xfrm>
            <a:off x="12782282" y="7635105"/>
            <a:ext cx="1719330" cy="472201"/>
          </a:xfrm>
          <a:prstGeom prst="roundRect">
            <a:avLst/>
          </a:prstGeom>
          <a:solidFill>
            <a:srgbClr val="FFFD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85229"/>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Business Questions</a:t>
            </a:r>
            <a:endParaRPr lang="en-US" sz="4450" dirty="0"/>
          </a:p>
        </p:txBody>
      </p:sp>
      <p:sp>
        <p:nvSpPr>
          <p:cNvPr id="4" name="Text 1"/>
          <p:cNvSpPr/>
          <p:nvPr/>
        </p:nvSpPr>
        <p:spPr>
          <a:xfrm>
            <a:off x="6280190" y="3834170"/>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How has revenue and profitability changed across regions from 2022 to 2024?</a:t>
            </a:r>
            <a:endParaRPr lang="en-US" sz="1750" dirty="0"/>
          </a:p>
        </p:txBody>
      </p:sp>
      <p:sp>
        <p:nvSpPr>
          <p:cNvPr id="5" name="Text 2"/>
          <p:cNvSpPr/>
          <p:nvPr/>
        </p:nvSpPr>
        <p:spPr>
          <a:xfrm>
            <a:off x="6280190" y="4639270"/>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Which regions or branches are the most financially stable?</a:t>
            </a:r>
          </a:p>
          <a:p>
            <a:pPr algn="l">
              <a:lnSpc>
                <a:spcPts val="2850"/>
              </a:lnSpc>
              <a:buSzPct val="100000"/>
            </a:pPr>
            <a:endParaRPr lang="en-US" sz="1750" dirty="0">
              <a:solidFill>
                <a:srgbClr val="454240"/>
              </a:solidFill>
              <a:latin typeface="DM Sans" pitchFamily="34" charset="0"/>
            </a:endParaRPr>
          </a:p>
          <a:p>
            <a:pPr algn="l">
              <a:lnSpc>
                <a:spcPts val="2850"/>
              </a:lnSpc>
              <a:buSzPct val="100000"/>
            </a:pPr>
            <a:endParaRPr lang="en-US" sz="1750" dirty="0"/>
          </a:p>
        </p:txBody>
      </p:sp>
      <p:sp>
        <p:nvSpPr>
          <p:cNvPr id="6" name="Text 3"/>
          <p:cNvSpPr/>
          <p:nvPr/>
        </p:nvSpPr>
        <p:spPr>
          <a:xfrm>
            <a:off x="6280189" y="5262919"/>
            <a:ext cx="7556421"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How do operating expenses and net profit margins vary across branches?</a:t>
            </a:r>
          </a:p>
          <a:p>
            <a:pPr>
              <a:lnSpc>
                <a:spcPts val="2850"/>
              </a:lnSpc>
              <a:buSzPct val="100000"/>
            </a:pPr>
            <a:endParaRPr lang="en-US" sz="1750" dirty="0">
              <a:solidFill>
                <a:srgbClr val="454240"/>
              </a:solidFill>
              <a:latin typeface="DM Sans" pitchFamily="34" charset="0"/>
              <a:ea typeface="DM Sans" pitchFamily="34" charset="-122"/>
              <a:cs typeface="DM Sans" pitchFamily="34" charset="-120"/>
            </a:endParaRPr>
          </a:p>
          <a:p>
            <a:pPr marL="342900" indent="-342900">
              <a:lnSpc>
                <a:spcPts val="2850"/>
              </a:lnSpc>
              <a:buSzPct val="100000"/>
              <a:buChar char="•"/>
            </a:pPr>
            <a:r>
              <a:rPr lang="en-US" sz="1750" dirty="0">
                <a:solidFill>
                  <a:srgbClr val="454240"/>
                </a:solidFill>
                <a:latin typeface="DM Sans" pitchFamily="34" charset="0"/>
              </a:rPr>
              <a:t>What are the trends in revenue, expenses, and net cash flow over time?</a:t>
            </a:r>
          </a:p>
        </p:txBody>
      </p:sp>
      <p:sp>
        <p:nvSpPr>
          <p:cNvPr id="7" name="Rectangle: Rounded Corners 6">
            <a:extLst>
              <a:ext uri="{FF2B5EF4-FFF2-40B4-BE49-F238E27FC236}">
                <a16:creationId xmlns:a16="http://schemas.microsoft.com/office/drawing/2014/main" id="{838724AB-4A5F-285F-13ED-3E791C198211}"/>
              </a:ext>
            </a:extLst>
          </p:cNvPr>
          <p:cNvSpPr/>
          <p:nvPr/>
        </p:nvSpPr>
        <p:spPr>
          <a:xfrm>
            <a:off x="12782282" y="7635105"/>
            <a:ext cx="1719330" cy="472201"/>
          </a:xfrm>
          <a:prstGeom prst="roundRect">
            <a:avLst/>
          </a:prstGeom>
          <a:solidFill>
            <a:srgbClr val="FFFD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187779"/>
            <a:ext cx="6836688"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Key Business Questions</a:t>
            </a:r>
            <a:endParaRPr lang="en-US" sz="4450" dirty="0"/>
          </a:p>
        </p:txBody>
      </p:sp>
      <p:sp>
        <p:nvSpPr>
          <p:cNvPr id="4" name="Text 1"/>
          <p:cNvSpPr/>
          <p:nvPr/>
        </p:nvSpPr>
        <p:spPr>
          <a:xfrm>
            <a:off x="6280190" y="4236720"/>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How do assets and liabilities affect equity over time?</a:t>
            </a:r>
            <a:endParaRPr lang="en-US" sz="1750" dirty="0"/>
          </a:p>
        </p:txBody>
      </p:sp>
      <p:sp>
        <p:nvSpPr>
          <p:cNvPr id="5" name="Text 2"/>
          <p:cNvSpPr/>
          <p:nvPr/>
        </p:nvSpPr>
        <p:spPr>
          <a:xfrm>
            <a:off x="6280190" y="4947593"/>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Which regions generate the strongest cash flows?</a:t>
            </a:r>
          </a:p>
          <a:p>
            <a:pPr algn="l">
              <a:lnSpc>
                <a:spcPts val="2850"/>
              </a:lnSpc>
              <a:buSzPct val="100000"/>
            </a:pPr>
            <a:endParaRPr lang="en-US" sz="1750" dirty="0">
              <a:solidFill>
                <a:srgbClr val="454240"/>
              </a:solidFill>
              <a:latin typeface="DM Sans" pitchFamily="34" charset="0"/>
              <a:ea typeface="DM Sans" pitchFamily="34" charset="-122"/>
              <a:cs typeface="DM Sans" pitchFamily="34" charset="-120"/>
            </a:endParaRPr>
          </a:p>
          <a:p>
            <a:pPr marL="342900" indent="-342900">
              <a:lnSpc>
                <a:spcPts val="2850"/>
              </a:lnSpc>
              <a:buSzPct val="100000"/>
              <a:buChar char="•"/>
            </a:pPr>
            <a:r>
              <a:rPr lang="en-US" sz="1750" dirty="0">
                <a:solidFill>
                  <a:srgbClr val="454240"/>
                </a:solidFill>
                <a:latin typeface="DM Sans" pitchFamily="34" charset="0"/>
              </a:rPr>
              <a:t>Which regions demonstrate consistent financial growth versus</a:t>
            </a:r>
          </a:p>
          <a:p>
            <a:pPr>
              <a:lnSpc>
                <a:spcPts val="2850"/>
              </a:lnSpc>
              <a:buSzPct val="100000"/>
            </a:pPr>
            <a:r>
              <a:rPr lang="en-US" sz="1750" dirty="0">
                <a:solidFill>
                  <a:srgbClr val="454240"/>
                </a:solidFill>
                <a:latin typeface="DM Sans" pitchFamily="34" charset="0"/>
              </a:rPr>
              <a:t>      financial risk exposure?</a:t>
            </a:r>
          </a:p>
        </p:txBody>
      </p:sp>
      <p:sp>
        <p:nvSpPr>
          <p:cNvPr id="6" name="Rectangle: Rounded Corners 5">
            <a:extLst>
              <a:ext uri="{FF2B5EF4-FFF2-40B4-BE49-F238E27FC236}">
                <a16:creationId xmlns:a16="http://schemas.microsoft.com/office/drawing/2014/main" id="{E717DDED-7079-71ED-0516-2B4A9104CB21}"/>
              </a:ext>
            </a:extLst>
          </p:cNvPr>
          <p:cNvSpPr/>
          <p:nvPr/>
        </p:nvSpPr>
        <p:spPr>
          <a:xfrm>
            <a:off x="12782282" y="7635105"/>
            <a:ext cx="1719330" cy="472201"/>
          </a:xfrm>
          <a:prstGeom prst="roundRect">
            <a:avLst/>
          </a:prstGeom>
          <a:solidFill>
            <a:srgbClr val="FFFD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18843"/>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Key Performance Indicators (KPIs)</a:t>
            </a:r>
            <a:endParaRPr lang="en-US" sz="4450" dirty="0"/>
          </a:p>
        </p:txBody>
      </p:sp>
      <p:sp>
        <p:nvSpPr>
          <p:cNvPr id="4" name="Shape 1"/>
          <p:cNvSpPr/>
          <p:nvPr/>
        </p:nvSpPr>
        <p:spPr>
          <a:xfrm>
            <a:off x="6280190" y="2976563"/>
            <a:ext cx="3664744" cy="2085142"/>
          </a:xfrm>
          <a:prstGeom prst="roundRect">
            <a:avLst>
              <a:gd name="adj" fmla="val 4569"/>
            </a:avLst>
          </a:prstGeom>
          <a:solidFill>
            <a:srgbClr val="FFFDFA"/>
          </a:solidFill>
          <a:ln w="30480">
            <a:solidFill>
              <a:srgbClr val="DDD3BA"/>
            </a:solidFill>
            <a:prstDash val="solid"/>
          </a:ln>
        </p:spPr>
        <p:txBody>
          <a:bodyPr/>
          <a:lstStyle/>
          <a:p>
            <a:endParaRPr lang="en-US"/>
          </a:p>
        </p:txBody>
      </p:sp>
      <p:sp>
        <p:nvSpPr>
          <p:cNvPr id="5" name="Shape 2"/>
          <p:cNvSpPr/>
          <p:nvPr/>
        </p:nvSpPr>
        <p:spPr>
          <a:xfrm>
            <a:off x="6280190" y="2976563"/>
            <a:ext cx="121920" cy="2085142"/>
          </a:xfrm>
          <a:prstGeom prst="roundRect">
            <a:avLst>
              <a:gd name="adj" fmla="val 78139"/>
            </a:avLst>
          </a:prstGeom>
          <a:solidFill>
            <a:srgbClr val="B88E23"/>
          </a:solidFill>
          <a:ln/>
        </p:spPr>
        <p:txBody>
          <a:bodyPr/>
          <a:lstStyle/>
          <a:p>
            <a:endParaRPr lang="en-US"/>
          </a:p>
        </p:txBody>
      </p:sp>
      <p:sp>
        <p:nvSpPr>
          <p:cNvPr id="6" name="Text 3"/>
          <p:cNvSpPr/>
          <p:nvPr/>
        </p:nvSpPr>
        <p:spPr>
          <a:xfrm>
            <a:off x="6659404" y="3233857"/>
            <a:ext cx="3028236" cy="708660"/>
          </a:xfrm>
          <a:prstGeom prst="rect">
            <a:avLst/>
          </a:prstGeom>
          <a:noFill/>
          <a:ln/>
        </p:spPr>
        <p:txBody>
          <a:bodyPr wrap="squar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Revenue Growth Rate</a:t>
            </a:r>
            <a:endParaRPr lang="en-US" sz="2200" dirty="0"/>
          </a:p>
        </p:txBody>
      </p:sp>
      <p:sp>
        <p:nvSpPr>
          <p:cNvPr id="7" name="Text 4"/>
          <p:cNvSpPr/>
          <p:nvPr/>
        </p:nvSpPr>
        <p:spPr>
          <a:xfrm>
            <a:off x="6659404" y="4078605"/>
            <a:ext cx="3028236"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Measures year-over-year sales increase.</a:t>
            </a:r>
            <a:endParaRPr lang="en-US" sz="1750" dirty="0"/>
          </a:p>
        </p:txBody>
      </p:sp>
      <p:sp>
        <p:nvSpPr>
          <p:cNvPr id="8" name="Shape 5"/>
          <p:cNvSpPr/>
          <p:nvPr/>
        </p:nvSpPr>
        <p:spPr>
          <a:xfrm>
            <a:off x="10171748" y="2976563"/>
            <a:ext cx="3664863" cy="2085142"/>
          </a:xfrm>
          <a:prstGeom prst="roundRect">
            <a:avLst>
              <a:gd name="adj" fmla="val 4569"/>
            </a:avLst>
          </a:prstGeom>
          <a:solidFill>
            <a:srgbClr val="FFFDFA"/>
          </a:solidFill>
          <a:ln w="30480">
            <a:solidFill>
              <a:srgbClr val="DDD3BA"/>
            </a:solidFill>
            <a:prstDash val="solid"/>
          </a:ln>
        </p:spPr>
        <p:txBody>
          <a:bodyPr/>
          <a:lstStyle/>
          <a:p>
            <a:endParaRPr lang="en-US"/>
          </a:p>
        </p:txBody>
      </p:sp>
      <p:sp>
        <p:nvSpPr>
          <p:cNvPr id="9" name="Shape 6"/>
          <p:cNvSpPr/>
          <p:nvPr/>
        </p:nvSpPr>
        <p:spPr>
          <a:xfrm>
            <a:off x="10171748" y="2976563"/>
            <a:ext cx="121920" cy="2085142"/>
          </a:xfrm>
          <a:prstGeom prst="roundRect">
            <a:avLst>
              <a:gd name="adj" fmla="val 78139"/>
            </a:avLst>
          </a:prstGeom>
          <a:solidFill>
            <a:srgbClr val="B88E23"/>
          </a:solidFill>
          <a:ln/>
        </p:spPr>
        <p:txBody>
          <a:bodyPr/>
          <a:lstStyle/>
          <a:p>
            <a:endParaRPr lang="en-US"/>
          </a:p>
        </p:txBody>
      </p:sp>
      <p:sp>
        <p:nvSpPr>
          <p:cNvPr id="10" name="Text 7"/>
          <p:cNvSpPr/>
          <p:nvPr/>
        </p:nvSpPr>
        <p:spPr>
          <a:xfrm>
            <a:off x="10550962" y="323385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Net Profit Margin</a:t>
            </a:r>
            <a:endParaRPr lang="en-US" sz="2200" dirty="0"/>
          </a:p>
        </p:txBody>
      </p:sp>
      <p:sp>
        <p:nvSpPr>
          <p:cNvPr id="11" name="Text 8"/>
          <p:cNvSpPr/>
          <p:nvPr/>
        </p:nvSpPr>
        <p:spPr>
          <a:xfrm>
            <a:off x="10550962" y="3724275"/>
            <a:ext cx="3028355"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Evaluates profitability relative to revenue.</a:t>
            </a:r>
            <a:endParaRPr lang="en-US" sz="1750" dirty="0"/>
          </a:p>
        </p:txBody>
      </p:sp>
      <p:sp>
        <p:nvSpPr>
          <p:cNvPr id="12" name="Shape 9"/>
          <p:cNvSpPr/>
          <p:nvPr/>
        </p:nvSpPr>
        <p:spPr>
          <a:xfrm>
            <a:off x="6280190" y="5288518"/>
            <a:ext cx="3664744" cy="1722239"/>
          </a:xfrm>
          <a:prstGeom prst="roundRect">
            <a:avLst>
              <a:gd name="adj" fmla="val 5532"/>
            </a:avLst>
          </a:prstGeom>
          <a:solidFill>
            <a:srgbClr val="FFFDFA"/>
          </a:solidFill>
          <a:ln w="30480">
            <a:solidFill>
              <a:srgbClr val="DDD3BA"/>
            </a:solidFill>
            <a:prstDash val="solid"/>
          </a:ln>
        </p:spPr>
        <p:txBody>
          <a:bodyPr/>
          <a:lstStyle/>
          <a:p>
            <a:endParaRPr lang="en-US"/>
          </a:p>
        </p:txBody>
      </p:sp>
      <p:sp>
        <p:nvSpPr>
          <p:cNvPr id="13" name="Shape 10"/>
          <p:cNvSpPr/>
          <p:nvPr/>
        </p:nvSpPr>
        <p:spPr>
          <a:xfrm>
            <a:off x="6280190" y="5288518"/>
            <a:ext cx="121920" cy="1722239"/>
          </a:xfrm>
          <a:prstGeom prst="roundRect">
            <a:avLst>
              <a:gd name="adj" fmla="val 78139"/>
            </a:avLst>
          </a:prstGeom>
          <a:solidFill>
            <a:srgbClr val="B88E23"/>
          </a:solidFill>
          <a:ln/>
        </p:spPr>
        <p:txBody>
          <a:bodyPr/>
          <a:lstStyle/>
          <a:p>
            <a:endParaRPr lang="en-US"/>
          </a:p>
        </p:txBody>
      </p:sp>
      <p:sp>
        <p:nvSpPr>
          <p:cNvPr id="14" name="Text 11"/>
          <p:cNvSpPr/>
          <p:nvPr/>
        </p:nvSpPr>
        <p:spPr>
          <a:xfrm>
            <a:off x="6659404" y="5545812"/>
            <a:ext cx="3028236" cy="708660"/>
          </a:xfrm>
          <a:prstGeom prst="rect">
            <a:avLst/>
          </a:prstGeom>
          <a:noFill/>
          <a:ln/>
        </p:spPr>
        <p:txBody>
          <a:bodyPr wrap="squar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Expense-to-Revenue Ratio</a:t>
            </a:r>
            <a:endParaRPr lang="en-US" sz="2200" dirty="0"/>
          </a:p>
        </p:txBody>
      </p:sp>
      <p:sp>
        <p:nvSpPr>
          <p:cNvPr id="15" name="Text 12"/>
          <p:cNvSpPr/>
          <p:nvPr/>
        </p:nvSpPr>
        <p:spPr>
          <a:xfrm>
            <a:off x="6659404" y="6390561"/>
            <a:ext cx="3028236"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Monitors cost efficiency.</a:t>
            </a:r>
            <a:endParaRPr lang="en-US" sz="1750" dirty="0"/>
          </a:p>
        </p:txBody>
      </p:sp>
      <p:sp>
        <p:nvSpPr>
          <p:cNvPr id="16" name="Rectangle: Rounded Corners 15">
            <a:extLst>
              <a:ext uri="{FF2B5EF4-FFF2-40B4-BE49-F238E27FC236}">
                <a16:creationId xmlns:a16="http://schemas.microsoft.com/office/drawing/2014/main" id="{85463E2A-DC81-5ABF-2C35-7D1EA33EB21D}"/>
              </a:ext>
            </a:extLst>
          </p:cNvPr>
          <p:cNvSpPr/>
          <p:nvPr/>
        </p:nvSpPr>
        <p:spPr>
          <a:xfrm>
            <a:off x="12782282" y="7635105"/>
            <a:ext cx="1719330" cy="472201"/>
          </a:xfrm>
          <a:prstGeom prst="roundRect">
            <a:avLst/>
          </a:prstGeom>
          <a:solidFill>
            <a:srgbClr val="FFFD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788093"/>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Key Performance Indicators (KPIs) Continued</a:t>
            </a:r>
            <a:endParaRPr lang="en-US" sz="4450" dirty="0"/>
          </a:p>
        </p:txBody>
      </p:sp>
      <p:sp>
        <p:nvSpPr>
          <p:cNvPr id="4" name="Shape 1"/>
          <p:cNvSpPr/>
          <p:nvPr/>
        </p:nvSpPr>
        <p:spPr>
          <a:xfrm>
            <a:off x="793790" y="5545812"/>
            <a:ext cx="4196358" cy="1730812"/>
          </a:xfrm>
          <a:prstGeom prst="roundRect">
            <a:avLst>
              <a:gd name="adj" fmla="val 5504"/>
            </a:avLst>
          </a:prstGeom>
          <a:solidFill>
            <a:srgbClr val="FFFDFA"/>
          </a:solidFill>
          <a:ln w="30480">
            <a:solidFill>
              <a:srgbClr val="B88E23"/>
            </a:solidFill>
            <a:prstDash val="solid"/>
          </a:ln>
        </p:spPr>
        <p:txBody>
          <a:bodyPr/>
          <a:lstStyle/>
          <a:p>
            <a:endParaRPr lang="en-US"/>
          </a:p>
        </p:txBody>
      </p:sp>
      <p:sp>
        <p:nvSpPr>
          <p:cNvPr id="5" name="Shape 2"/>
          <p:cNvSpPr/>
          <p:nvPr/>
        </p:nvSpPr>
        <p:spPr>
          <a:xfrm>
            <a:off x="793790" y="5545812"/>
            <a:ext cx="121920" cy="1730812"/>
          </a:xfrm>
          <a:prstGeom prst="roundRect">
            <a:avLst>
              <a:gd name="adj" fmla="val 78139"/>
            </a:avLst>
          </a:prstGeom>
          <a:solidFill>
            <a:srgbClr val="B88E23"/>
          </a:solidFill>
          <a:ln/>
        </p:spPr>
        <p:txBody>
          <a:bodyPr/>
          <a:lstStyle/>
          <a:p>
            <a:endParaRPr lang="en-US"/>
          </a:p>
        </p:txBody>
      </p:sp>
      <p:sp>
        <p:nvSpPr>
          <p:cNvPr id="6" name="Text 3"/>
          <p:cNvSpPr/>
          <p:nvPr/>
        </p:nvSpPr>
        <p:spPr>
          <a:xfrm>
            <a:off x="1173004" y="5803106"/>
            <a:ext cx="3382923"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rPr>
              <a:t>Current Ratio</a:t>
            </a:r>
            <a:endParaRPr lang="en-US" sz="2200" dirty="0"/>
          </a:p>
        </p:txBody>
      </p:sp>
      <p:sp>
        <p:nvSpPr>
          <p:cNvPr id="7" name="Text 4"/>
          <p:cNvSpPr/>
          <p:nvPr/>
        </p:nvSpPr>
        <p:spPr>
          <a:xfrm>
            <a:off x="1173004" y="6293525"/>
            <a:ext cx="3559850" cy="725805"/>
          </a:xfrm>
          <a:prstGeom prst="rect">
            <a:avLst/>
          </a:prstGeom>
          <a:noFill/>
          <a:ln/>
        </p:spPr>
        <p:txBody>
          <a:bodyPr wrap="square" lIns="0" tIns="0" rIns="0" bIns="0" rtlCol="0" anchor="t"/>
          <a:lstStyle/>
          <a:p>
            <a:pPr>
              <a:lnSpc>
                <a:spcPts val="2850"/>
              </a:lnSpc>
            </a:pPr>
            <a:r>
              <a:rPr lang="en-US" sz="1750" dirty="0">
                <a:solidFill>
                  <a:srgbClr val="454240"/>
                </a:solidFill>
                <a:latin typeface="DM Sans" pitchFamily="34" charset="0"/>
                <a:ea typeface="DM Sans" pitchFamily="34" charset="-122"/>
                <a:cs typeface="DM Sans" pitchFamily="34" charset="-120"/>
              </a:rPr>
              <a:t>It evaluates short-term liquidity.</a:t>
            </a:r>
            <a:r>
              <a:rPr lang="en-US" sz="1600" dirty="0"/>
              <a:t> </a:t>
            </a:r>
            <a:endParaRPr lang="en-US" sz="1750" dirty="0"/>
          </a:p>
        </p:txBody>
      </p:sp>
      <p:sp>
        <p:nvSpPr>
          <p:cNvPr id="8" name="Shape 5"/>
          <p:cNvSpPr/>
          <p:nvPr/>
        </p:nvSpPr>
        <p:spPr>
          <a:xfrm>
            <a:off x="5216962" y="5545812"/>
            <a:ext cx="4196358" cy="1730812"/>
          </a:xfrm>
          <a:prstGeom prst="roundRect">
            <a:avLst>
              <a:gd name="adj" fmla="val 5504"/>
            </a:avLst>
          </a:prstGeom>
          <a:solidFill>
            <a:srgbClr val="FFFDFA"/>
          </a:solidFill>
          <a:ln w="30480">
            <a:solidFill>
              <a:srgbClr val="B88E23"/>
            </a:solidFill>
            <a:prstDash val="solid"/>
          </a:ln>
        </p:spPr>
        <p:txBody>
          <a:bodyPr/>
          <a:lstStyle/>
          <a:p>
            <a:endParaRPr lang="en-US"/>
          </a:p>
        </p:txBody>
      </p:sp>
      <p:sp>
        <p:nvSpPr>
          <p:cNvPr id="9" name="Shape 6"/>
          <p:cNvSpPr/>
          <p:nvPr/>
        </p:nvSpPr>
        <p:spPr>
          <a:xfrm>
            <a:off x="5216962" y="5545812"/>
            <a:ext cx="121920" cy="1730812"/>
          </a:xfrm>
          <a:prstGeom prst="roundRect">
            <a:avLst>
              <a:gd name="adj" fmla="val 78139"/>
            </a:avLst>
          </a:prstGeom>
          <a:solidFill>
            <a:srgbClr val="B88E23"/>
          </a:solidFill>
          <a:ln/>
        </p:spPr>
        <p:txBody>
          <a:bodyPr/>
          <a:lstStyle/>
          <a:p>
            <a:endParaRPr lang="en-US"/>
          </a:p>
        </p:txBody>
      </p:sp>
      <p:sp>
        <p:nvSpPr>
          <p:cNvPr id="10" name="Text 7"/>
          <p:cNvSpPr/>
          <p:nvPr/>
        </p:nvSpPr>
        <p:spPr>
          <a:xfrm>
            <a:off x="5596176" y="5803106"/>
            <a:ext cx="3064669"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Debt-to-Equity Ratio</a:t>
            </a:r>
            <a:endParaRPr lang="en-US" sz="2200" dirty="0"/>
          </a:p>
        </p:txBody>
      </p:sp>
      <p:sp>
        <p:nvSpPr>
          <p:cNvPr id="11" name="Text 8"/>
          <p:cNvSpPr/>
          <p:nvPr/>
        </p:nvSpPr>
        <p:spPr>
          <a:xfrm>
            <a:off x="5596176" y="6293525"/>
            <a:ext cx="3559850"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Shows financial leverage and stability.</a:t>
            </a:r>
            <a:endParaRPr lang="en-US" sz="1750" dirty="0"/>
          </a:p>
        </p:txBody>
      </p:sp>
      <p:sp>
        <p:nvSpPr>
          <p:cNvPr id="12" name="Shape 9"/>
          <p:cNvSpPr/>
          <p:nvPr/>
        </p:nvSpPr>
        <p:spPr>
          <a:xfrm>
            <a:off x="9640133" y="5545812"/>
            <a:ext cx="4196358" cy="1730812"/>
          </a:xfrm>
          <a:prstGeom prst="roundRect">
            <a:avLst>
              <a:gd name="adj" fmla="val 5504"/>
            </a:avLst>
          </a:prstGeom>
          <a:solidFill>
            <a:srgbClr val="FFFDFA"/>
          </a:solidFill>
          <a:ln w="30480">
            <a:solidFill>
              <a:srgbClr val="B88E23"/>
            </a:solidFill>
            <a:prstDash val="solid"/>
          </a:ln>
        </p:spPr>
        <p:txBody>
          <a:bodyPr/>
          <a:lstStyle/>
          <a:p>
            <a:endParaRPr lang="en-US"/>
          </a:p>
        </p:txBody>
      </p:sp>
      <p:sp>
        <p:nvSpPr>
          <p:cNvPr id="13" name="Shape 10"/>
          <p:cNvSpPr/>
          <p:nvPr/>
        </p:nvSpPr>
        <p:spPr>
          <a:xfrm>
            <a:off x="9640133" y="5545812"/>
            <a:ext cx="121920" cy="1730812"/>
          </a:xfrm>
          <a:prstGeom prst="roundRect">
            <a:avLst>
              <a:gd name="adj" fmla="val 78139"/>
            </a:avLst>
          </a:prstGeom>
          <a:solidFill>
            <a:srgbClr val="B88E23"/>
          </a:solidFill>
          <a:ln/>
        </p:spPr>
        <p:txBody>
          <a:bodyPr/>
          <a:lstStyle/>
          <a:p>
            <a:endParaRPr lang="en-US"/>
          </a:p>
        </p:txBody>
      </p:sp>
      <p:sp>
        <p:nvSpPr>
          <p:cNvPr id="14" name="Text 11"/>
          <p:cNvSpPr/>
          <p:nvPr/>
        </p:nvSpPr>
        <p:spPr>
          <a:xfrm>
            <a:off x="10019348" y="5803106"/>
            <a:ext cx="3054191"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Operating Cash Flow</a:t>
            </a:r>
            <a:endParaRPr lang="en-US" sz="2200" dirty="0"/>
          </a:p>
        </p:txBody>
      </p:sp>
      <p:sp>
        <p:nvSpPr>
          <p:cNvPr id="15" name="Text 12"/>
          <p:cNvSpPr/>
          <p:nvPr/>
        </p:nvSpPr>
        <p:spPr>
          <a:xfrm>
            <a:off x="10019348" y="6293525"/>
            <a:ext cx="3559850"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Evaluates liquidity and operational strength.</a:t>
            </a:r>
            <a:endParaRPr lang="en-US" sz="1750" dirty="0"/>
          </a:p>
        </p:txBody>
      </p:sp>
      <p:sp>
        <p:nvSpPr>
          <p:cNvPr id="16" name="Rectangle: Rounded Corners 15">
            <a:extLst>
              <a:ext uri="{FF2B5EF4-FFF2-40B4-BE49-F238E27FC236}">
                <a16:creationId xmlns:a16="http://schemas.microsoft.com/office/drawing/2014/main" id="{2793A9C0-7852-1DB4-DFAA-A085D508C389}"/>
              </a:ext>
            </a:extLst>
          </p:cNvPr>
          <p:cNvSpPr/>
          <p:nvPr/>
        </p:nvSpPr>
        <p:spPr>
          <a:xfrm>
            <a:off x="12782282" y="7635105"/>
            <a:ext cx="1719330" cy="472201"/>
          </a:xfrm>
          <a:prstGeom prst="roundRect">
            <a:avLst/>
          </a:prstGeom>
          <a:solidFill>
            <a:srgbClr val="FFFDF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64</TotalTime>
  <Words>432</Words>
  <Application>Microsoft Office PowerPoint</Application>
  <PresentationFormat>Custom</PresentationFormat>
  <Paragraphs>56</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DM Sans</vt:lpstr>
      <vt:lpstr>Libre Baskerville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Abdelrahman Alaa</dc:creator>
  <cp:lastModifiedBy>Abdelrahman Alaa</cp:lastModifiedBy>
  <cp:revision>6</cp:revision>
  <dcterms:created xsi:type="dcterms:W3CDTF">2025-09-01T01:11:38Z</dcterms:created>
  <dcterms:modified xsi:type="dcterms:W3CDTF">2025-11-27T13:40:07Z</dcterms:modified>
</cp:coreProperties>
</file>